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1" r:id="rId1"/>
  </p:sldMasterIdLst>
  <p:sldIdLst>
    <p:sldId id="258" r:id="rId2"/>
    <p:sldId id="259" r:id="rId3"/>
    <p:sldId id="261" r:id="rId4"/>
    <p:sldId id="266" r:id="rId5"/>
    <p:sldId id="273" r:id="rId6"/>
    <p:sldId id="272" r:id="rId7"/>
    <p:sldId id="262" r:id="rId8"/>
    <p:sldId id="264" r:id="rId9"/>
    <p:sldId id="263" r:id="rId10"/>
    <p:sldId id="271" r:id="rId11"/>
    <p:sldId id="265" r:id="rId12"/>
    <p:sldId id="267" r:id="rId13"/>
    <p:sldId id="268" r:id="rId14"/>
    <p:sldId id="269" r:id="rId15"/>
    <p:sldId id="26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339735577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F52E81-6573-481C-B76F-0BE31680ACE3}" type="datetimeFigureOut">
              <a:rPr lang="en-IN" smtClean="0"/>
              <a:t>29-06-2021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558195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13896333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29615909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2340772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24041740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20938018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38348285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248619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2420850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2F52E81-6573-481C-B76F-0BE31680ACE3}" type="datetimeFigureOut">
              <a:rPr lang="en-IN" smtClean="0"/>
              <a:t>29-06-2021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5887160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2F52E81-6573-481C-B76F-0BE31680ACE3}" type="datetimeFigureOut">
              <a:rPr lang="en-IN" smtClean="0"/>
              <a:t>29-06-2021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2744829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2F52E81-6573-481C-B76F-0BE31680ACE3}" type="datetimeFigureOut">
              <a:rPr lang="en-IN" smtClean="0"/>
              <a:t>29-06-2021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829490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2F52E81-6573-481C-B76F-0BE31680ACE3}" type="datetimeFigureOut">
              <a:rPr lang="en-IN" smtClean="0"/>
              <a:t>29-06-2021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3632837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2F52E81-6573-481C-B76F-0BE31680ACE3}" type="datetimeFigureOut">
              <a:rPr lang="en-IN" smtClean="0"/>
              <a:t>29-06-2021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313341994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2F52E81-6573-481C-B76F-0BE31680ACE3}" type="datetimeFigureOut">
              <a:rPr lang="en-IN" smtClean="0"/>
              <a:t>29-06-2021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3148632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E2F52E81-6573-481C-B76F-0BE31680ACE3}" type="datetimeFigureOut">
              <a:rPr lang="en-IN" smtClean="0"/>
              <a:t>29-06-2021</a:t>
            </a:fld>
            <a:endParaRPr lang="en-IN"/>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3494D05C-6872-4A3E-8868-14AEE3D1E0FE}" type="slidenum">
              <a:rPr lang="en-IN" smtClean="0"/>
              <a:t>‹#›</a:t>
            </a:fld>
            <a:endParaRPr lang="en-IN"/>
          </a:p>
        </p:txBody>
      </p:sp>
    </p:spTree>
    <p:extLst>
      <p:ext uri="{BB962C8B-B14F-4D97-AF65-F5344CB8AC3E}">
        <p14:creationId xmlns:p14="http://schemas.microsoft.com/office/powerpoint/2010/main" val="1978710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E2F52E81-6573-481C-B76F-0BE31680ACE3}" type="datetimeFigureOut">
              <a:rPr lang="en-IN" smtClean="0"/>
              <a:t>29-06-2021</a:t>
            </a:fld>
            <a:endParaRPr lang="en-IN"/>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IN"/>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494D05C-6872-4A3E-8868-14AEE3D1E0FE}" type="slidenum">
              <a:rPr lang="en-IN" smtClean="0"/>
              <a:t>‹#›</a:t>
            </a:fld>
            <a:endParaRPr lang="en-IN"/>
          </a:p>
        </p:txBody>
      </p:sp>
    </p:spTree>
    <p:extLst>
      <p:ext uri="{BB962C8B-B14F-4D97-AF65-F5344CB8AC3E}">
        <p14:creationId xmlns:p14="http://schemas.microsoft.com/office/powerpoint/2010/main" val="1184669142"/>
      </p:ext>
    </p:extLst>
  </p:cSld>
  <p:clrMap bg1="dk1" tx1="lt1" bg2="dk2" tx2="lt2" accent1="accent1" accent2="accent2" accent3="accent3" accent4="accent4" accent5="accent5" accent6="accent6" hlink="hlink" folHlink="folHlink"/>
  <p:sldLayoutIdLst>
    <p:sldLayoutId id="2147483972" r:id="rId1"/>
    <p:sldLayoutId id="2147483973" r:id="rId2"/>
    <p:sldLayoutId id="2147483974" r:id="rId3"/>
    <p:sldLayoutId id="2147483975" r:id="rId4"/>
    <p:sldLayoutId id="2147483976" r:id="rId5"/>
    <p:sldLayoutId id="2147483977" r:id="rId6"/>
    <p:sldLayoutId id="2147483978" r:id="rId7"/>
    <p:sldLayoutId id="2147483979" r:id="rId8"/>
    <p:sldLayoutId id="2147483980" r:id="rId9"/>
    <p:sldLayoutId id="2147483981" r:id="rId10"/>
    <p:sldLayoutId id="2147483982" r:id="rId11"/>
    <p:sldLayoutId id="2147483983" r:id="rId12"/>
    <p:sldLayoutId id="2147483984" r:id="rId13"/>
    <p:sldLayoutId id="2147483985" r:id="rId14"/>
    <p:sldLayoutId id="2147483986" r:id="rId15"/>
    <p:sldLayoutId id="2147483987" r:id="rId16"/>
    <p:sldLayoutId id="2147483988"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A26E8C-C03C-4D12-B7BE-254E86FC3C9B}"/>
              </a:ext>
            </a:extLst>
          </p:cNvPr>
          <p:cNvSpPr/>
          <p:nvPr/>
        </p:nvSpPr>
        <p:spPr>
          <a:xfrm>
            <a:off x="1365504" y="1313312"/>
            <a:ext cx="9904892"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Performance Benchmarking</a:t>
            </a:r>
          </a:p>
        </p:txBody>
      </p:sp>
      <p:sp>
        <p:nvSpPr>
          <p:cNvPr id="3" name="Rectangle 2">
            <a:extLst>
              <a:ext uri="{FF2B5EF4-FFF2-40B4-BE49-F238E27FC236}">
                <a16:creationId xmlns:a16="http://schemas.microsoft.com/office/drawing/2014/main" id="{62859A4B-92DA-4805-93D2-092A7513D6C8}"/>
              </a:ext>
            </a:extLst>
          </p:cNvPr>
          <p:cNvSpPr/>
          <p:nvPr/>
        </p:nvSpPr>
        <p:spPr>
          <a:xfrm>
            <a:off x="2347350" y="2083267"/>
            <a:ext cx="7588937"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dirty="0">
                <a:ln/>
                <a:solidFill>
                  <a:schemeClr val="accent3"/>
                </a:solidFill>
              </a:rPr>
              <a:t>Of  Type 2 Hypervisor</a:t>
            </a:r>
            <a:endParaRPr lang="en-US" sz="5400" b="1" cap="none" spc="0" dirty="0">
              <a:ln/>
              <a:solidFill>
                <a:schemeClr val="accent3"/>
              </a:solidFill>
              <a:effectLst/>
            </a:endParaRPr>
          </a:p>
        </p:txBody>
      </p:sp>
      <p:pic>
        <p:nvPicPr>
          <p:cNvPr id="4" name="Picture 3">
            <a:extLst>
              <a:ext uri="{FF2B5EF4-FFF2-40B4-BE49-F238E27FC236}">
                <a16:creationId xmlns:a16="http://schemas.microsoft.com/office/drawing/2014/main" id="{6ECBC84E-9BB6-4752-A84C-361326C44C40}"/>
              </a:ext>
            </a:extLst>
          </p:cNvPr>
          <p:cNvPicPr>
            <a:picLocks noChangeAspect="1"/>
          </p:cNvPicPr>
          <p:nvPr/>
        </p:nvPicPr>
        <p:blipFill>
          <a:blip r:embed="rId2"/>
          <a:stretch>
            <a:fillRect/>
          </a:stretch>
        </p:blipFill>
        <p:spPr>
          <a:xfrm>
            <a:off x="222405" y="205620"/>
            <a:ext cx="2286198" cy="1066892"/>
          </a:xfrm>
          <a:prstGeom prst="rect">
            <a:avLst/>
          </a:prstGeom>
        </p:spPr>
      </p:pic>
      <p:sp>
        <p:nvSpPr>
          <p:cNvPr id="5" name="Rectangle 4">
            <a:extLst>
              <a:ext uri="{FF2B5EF4-FFF2-40B4-BE49-F238E27FC236}">
                <a16:creationId xmlns:a16="http://schemas.microsoft.com/office/drawing/2014/main" id="{BE9C079B-076D-463F-943C-1EE5FED9E2C5}"/>
              </a:ext>
            </a:extLst>
          </p:cNvPr>
          <p:cNvSpPr/>
          <p:nvPr/>
        </p:nvSpPr>
        <p:spPr>
          <a:xfrm>
            <a:off x="9159622" y="4236635"/>
            <a:ext cx="2531462" cy="523220"/>
          </a:xfrm>
          <a:prstGeom prst="rect">
            <a:avLst/>
          </a:prstGeom>
          <a:noFill/>
        </p:spPr>
        <p:txBody>
          <a:bodyPr wrap="none" lIns="91440" tIns="45720" rIns="91440" bIns="45720">
            <a:spAutoFit/>
          </a:bodyPr>
          <a:lstStyle/>
          <a:p>
            <a:pPr algn="ctr"/>
            <a:r>
              <a:rPr lang="en-US" sz="28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Presented By:</a:t>
            </a:r>
          </a:p>
        </p:txBody>
      </p:sp>
      <p:sp>
        <p:nvSpPr>
          <p:cNvPr id="6" name="Rectangle 5">
            <a:extLst>
              <a:ext uri="{FF2B5EF4-FFF2-40B4-BE49-F238E27FC236}">
                <a16:creationId xmlns:a16="http://schemas.microsoft.com/office/drawing/2014/main" id="{58466B33-8EEC-4F9E-ADD3-599AB5229A59}"/>
              </a:ext>
            </a:extLst>
          </p:cNvPr>
          <p:cNvSpPr/>
          <p:nvPr/>
        </p:nvSpPr>
        <p:spPr>
          <a:xfrm>
            <a:off x="9874721" y="5008482"/>
            <a:ext cx="1875835" cy="338554"/>
          </a:xfrm>
          <a:prstGeom prst="rect">
            <a:avLst/>
          </a:prstGeom>
          <a:noFill/>
        </p:spPr>
        <p:txBody>
          <a:bodyPr wrap="none" lIns="91440" tIns="45720" rIns="91440" bIns="45720">
            <a:spAutoFit/>
          </a:bodyPr>
          <a:lstStyle/>
          <a:p>
            <a:pPr algn="ctr"/>
            <a:r>
              <a:rPr lang="en-US" sz="1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Ananya Agarwal</a:t>
            </a:r>
          </a:p>
        </p:txBody>
      </p:sp>
      <p:sp>
        <p:nvSpPr>
          <p:cNvPr id="7" name="Rectangle 6">
            <a:extLst>
              <a:ext uri="{FF2B5EF4-FFF2-40B4-BE49-F238E27FC236}">
                <a16:creationId xmlns:a16="http://schemas.microsoft.com/office/drawing/2014/main" id="{0B8BD4D8-277B-4BF8-93A6-DDF3E49E6DEF}"/>
              </a:ext>
            </a:extLst>
          </p:cNvPr>
          <p:cNvSpPr/>
          <p:nvPr/>
        </p:nvSpPr>
        <p:spPr>
          <a:xfrm>
            <a:off x="9916400" y="4742625"/>
            <a:ext cx="1640193" cy="338554"/>
          </a:xfrm>
          <a:prstGeom prst="rect">
            <a:avLst/>
          </a:prstGeom>
          <a:noFill/>
        </p:spPr>
        <p:txBody>
          <a:bodyPr wrap="none" lIns="91440" tIns="45720" rIns="91440" bIns="45720">
            <a:spAutoFit/>
          </a:bodyPr>
          <a:lstStyle/>
          <a:p>
            <a:pPr algn="ctr"/>
            <a:r>
              <a:rPr lang="en-US" sz="1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Shahrukh khan</a:t>
            </a:r>
          </a:p>
        </p:txBody>
      </p:sp>
      <p:sp>
        <p:nvSpPr>
          <p:cNvPr id="8" name="Rectangle 7">
            <a:extLst>
              <a:ext uri="{FF2B5EF4-FFF2-40B4-BE49-F238E27FC236}">
                <a16:creationId xmlns:a16="http://schemas.microsoft.com/office/drawing/2014/main" id="{2B43F727-00EB-4AFD-9392-BA826109091D}"/>
              </a:ext>
            </a:extLst>
          </p:cNvPr>
          <p:cNvSpPr/>
          <p:nvPr/>
        </p:nvSpPr>
        <p:spPr>
          <a:xfrm>
            <a:off x="9846669" y="5292680"/>
            <a:ext cx="1569661" cy="338554"/>
          </a:xfrm>
          <a:prstGeom prst="rect">
            <a:avLst/>
          </a:prstGeom>
          <a:noFill/>
        </p:spPr>
        <p:txBody>
          <a:bodyPr wrap="none" lIns="91440" tIns="45720" rIns="91440" bIns="45720">
            <a:spAutoFit/>
          </a:bodyPr>
          <a:lstStyle/>
          <a:p>
            <a:pPr algn="ctr"/>
            <a:r>
              <a:rPr lang="en-US" sz="1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 Nitin Agarwal</a:t>
            </a:r>
          </a:p>
        </p:txBody>
      </p:sp>
      <p:sp>
        <p:nvSpPr>
          <p:cNvPr id="9" name="Rectangle 8">
            <a:extLst>
              <a:ext uri="{FF2B5EF4-FFF2-40B4-BE49-F238E27FC236}">
                <a16:creationId xmlns:a16="http://schemas.microsoft.com/office/drawing/2014/main" id="{617900FB-907B-45C1-BE1D-EBB7CE0A94EE}"/>
              </a:ext>
            </a:extLst>
          </p:cNvPr>
          <p:cNvSpPr/>
          <p:nvPr/>
        </p:nvSpPr>
        <p:spPr>
          <a:xfrm>
            <a:off x="9874721" y="5549798"/>
            <a:ext cx="2023310" cy="338554"/>
          </a:xfrm>
          <a:prstGeom prst="rect">
            <a:avLst/>
          </a:prstGeom>
          <a:noFill/>
        </p:spPr>
        <p:txBody>
          <a:bodyPr wrap="none" lIns="91440" tIns="45720" rIns="91440" bIns="45720">
            <a:spAutoFit/>
          </a:bodyPr>
          <a:lstStyle/>
          <a:p>
            <a:pPr algn="ctr"/>
            <a:r>
              <a:rPr lang="en-US" sz="16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Abhitrapt Gautam</a:t>
            </a:r>
            <a:endParaRPr lang="en-US" sz="16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0" name="Rectangle 9">
            <a:extLst>
              <a:ext uri="{FF2B5EF4-FFF2-40B4-BE49-F238E27FC236}">
                <a16:creationId xmlns:a16="http://schemas.microsoft.com/office/drawing/2014/main" id="{14879E60-5AEA-45AE-927F-1E269575AADD}"/>
              </a:ext>
            </a:extLst>
          </p:cNvPr>
          <p:cNvSpPr/>
          <p:nvPr/>
        </p:nvSpPr>
        <p:spPr>
          <a:xfrm>
            <a:off x="9895445" y="5794727"/>
            <a:ext cx="1653017" cy="369332"/>
          </a:xfrm>
          <a:prstGeom prst="rect">
            <a:avLst/>
          </a:prstGeom>
          <a:noFill/>
        </p:spPr>
        <p:txBody>
          <a:bodyPr wrap="none" lIns="91440" tIns="45720" rIns="91440" bIns="45720">
            <a:spAutoFit/>
          </a:bodyPr>
          <a:lstStyle/>
          <a:p>
            <a:pPr algn="ctr"/>
            <a:r>
              <a:rPr lang="en-US"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Shivam Singh</a:t>
            </a:r>
            <a:endParaRPr lang="en-US"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pic>
        <p:nvPicPr>
          <p:cNvPr id="11" name="Picture 10">
            <a:extLst>
              <a:ext uri="{FF2B5EF4-FFF2-40B4-BE49-F238E27FC236}">
                <a16:creationId xmlns:a16="http://schemas.microsoft.com/office/drawing/2014/main" id="{5E458E04-8A8D-4FD9-9550-B0C80F57EB0B}"/>
              </a:ext>
            </a:extLst>
          </p:cNvPr>
          <p:cNvPicPr>
            <a:picLocks noChangeAspect="1"/>
          </p:cNvPicPr>
          <p:nvPr/>
        </p:nvPicPr>
        <p:blipFill>
          <a:blip r:embed="rId3"/>
          <a:stretch>
            <a:fillRect/>
          </a:stretch>
        </p:blipFill>
        <p:spPr>
          <a:xfrm>
            <a:off x="3519044" y="3102069"/>
            <a:ext cx="4730496" cy="2359888"/>
          </a:xfrm>
          <a:prstGeom prst="rect">
            <a:avLst/>
          </a:prstGeom>
        </p:spPr>
      </p:pic>
      <p:sp>
        <p:nvSpPr>
          <p:cNvPr id="12" name="Rectangle 11">
            <a:extLst>
              <a:ext uri="{FF2B5EF4-FFF2-40B4-BE49-F238E27FC236}">
                <a16:creationId xmlns:a16="http://schemas.microsoft.com/office/drawing/2014/main" id="{81CD3E2E-562A-41D7-BA92-82D97FCDA254}"/>
              </a:ext>
            </a:extLst>
          </p:cNvPr>
          <p:cNvSpPr/>
          <p:nvPr/>
        </p:nvSpPr>
        <p:spPr>
          <a:xfrm>
            <a:off x="3785635" y="5557429"/>
            <a:ext cx="4144083" cy="400110"/>
          </a:xfrm>
          <a:prstGeom prst="rect">
            <a:avLst/>
          </a:prstGeom>
          <a:noFill/>
        </p:spPr>
        <p:txBody>
          <a:bodyPr wrap="none" lIns="91440" tIns="45720" rIns="91440" bIns="45720">
            <a:spAutoFit/>
          </a:bodyPr>
          <a:lstStyle/>
          <a:p>
            <a:pPr algn="ctr"/>
            <a:r>
              <a:rPr lang="en-US" sz="20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Mentor: Mr. Saurabh Singhal Sir </a:t>
            </a:r>
            <a:endParaRPr lang="en-US" sz="2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14669334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2E9ED4C-AB19-440A-ABE6-EC874460AFDD}"/>
              </a:ext>
            </a:extLst>
          </p:cNvPr>
          <p:cNvSpPr/>
          <p:nvPr/>
        </p:nvSpPr>
        <p:spPr>
          <a:xfrm>
            <a:off x="961694" y="463832"/>
            <a:ext cx="7321235"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Glance color codes:-</a:t>
            </a:r>
          </a:p>
        </p:txBody>
      </p:sp>
      <p:sp>
        <p:nvSpPr>
          <p:cNvPr id="4" name="TextBox 3">
            <a:extLst>
              <a:ext uri="{FF2B5EF4-FFF2-40B4-BE49-F238E27FC236}">
                <a16:creationId xmlns:a16="http://schemas.microsoft.com/office/drawing/2014/main" id="{59861A64-7751-4B54-A3B1-F4BC97AC42A5}"/>
              </a:ext>
            </a:extLst>
          </p:cNvPr>
          <p:cNvSpPr txBox="1"/>
          <p:nvPr/>
        </p:nvSpPr>
        <p:spPr>
          <a:xfrm>
            <a:off x="961694" y="1845595"/>
            <a:ext cx="6094520" cy="4093428"/>
          </a:xfrm>
          <a:prstGeom prst="rect">
            <a:avLst/>
          </a:prstGeom>
          <a:noFill/>
        </p:spPr>
        <p:txBody>
          <a:bodyPr wrap="square">
            <a:spAutoFit/>
          </a:bodyPr>
          <a:lstStyle/>
          <a:p>
            <a:r>
              <a:rPr lang="en-IN" sz="2000" dirty="0"/>
              <a:t>Meaning of Glances color code:</a:t>
            </a:r>
          </a:p>
          <a:p>
            <a:endParaRPr lang="en-IN" sz="2000" dirty="0"/>
          </a:p>
          <a:p>
            <a:r>
              <a:rPr lang="en-IN" sz="2000" dirty="0"/>
              <a:t>1. </a:t>
            </a:r>
            <a:r>
              <a:rPr lang="en-IN" sz="2000" dirty="0">
                <a:solidFill>
                  <a:srgbClr val="92D050"/>
                </a:solidFill>
              </a:rPr>
              <a:t>GREEN</a:t>
            </a:r>
            <a:r>
              <a:rPr lang="en-IN" sz="2000" dirty="0"/>
              <a:t>  : OK (everything is fine)</a:t>
            </a:r>
          </a:p>
          <a:p>
            <a:r>
              <a:rPr lang="en-IN" sz="2000" dirty="0"/>
              <a:t>2. </a:t>
            </a:r>
            <a:r>
              <a:rPr lang="en-IN" sz="2000" dirty="0">
                <a:solidFill>
                  <a:srgbClr val="0070C0"/>
                </a:solidFill>
              </a:rPr>
              <a:t>BLUE</a:t>
            </a:r>
            <a:r>
              <a:rPr lang="en-IN" sz="2000" dirty="0"/>
              <a:t>      : CAREFUL (need attention)</a:t>
            </a:r>
          </a:p>
          <a:p>
            <a:r>
              <a:rPr lang="en-IN" sz="2000" dirty="0"/>
              <a:t>3. </a:t>
            </a:r>
            <a:r>
              <a:rPr lang="en-IN" sz="2000" dirty="0">
                <a:solidFill>
                  <a:srgbClr val="7030A0"/>
                </a:solidFill>
              </a:rPr>
              <a:t>VIOLET </a:t>
            </a:r>
            <a:r>
              <a:rPr lang="en-IN" sz="2000" dirty="0"/>
              <a:t> : WARNING (alert)</a:t>
            </a:r>
          </a:p>
          <a:p>
            <a:r>
              <a:rPr lang="en-IN" sz="2000" dirty="0"/>
              <a:t>4. </a:t>
            </a:r>
            <a:r>
              <a:rPr lang="en-IN" sz="2000" dirty="0">
                <a:solidFill>
                  <a:srgbClr val="FF0000"/>
                </a:solidFill>
              </a:rPr>
              <a:t>RED</a:t>
            </a:r>
            <a:r>
              <a:rPr lang="en-IN" sz="2000" dirty="0"/>
              <a:t>       : CRITICAL (critical)</a:t>
            </a:r>
          </a:p>
          <a:p>
            <a:endParaRPr lang="en-IN" sz="2000" dirty="0"/>
          </a:p>
          <a:p>
            <a:r>
              <a:rPr lang="en-IN" sz="2000" dirty="0"/>
              <a:t>We can set thresholds in configuration file. </a:t>
            </a:r>
          </a:p>
          <a:p>
            <a:r>
              <a:rPr lang="en-IN" sz="2000" dirty="0"/>
              <a:t>By default thresholds set is (careful=50, warning=70 and critical=90),</a:t>
            </a:r>
          </a:p>
          <a:p>
            <a:r>
              <a:rPr lang="en-IN" sz="2000" dirty="0"/>
              <a:t> we can customized as per our needs. </a:t>
            </a:r>
          </a:p>
          <a:p>
            <a:r>
              <a:rPr lang="en-IN" sz="2000" dirty="0"/>
              <a:t>The default configuration file is located at ‘/etc/glances/glances.conf’.</a:t>
            </a:r>
          </a:p>
        </p:txBody>
      </p:sp>
    </p:spTree>
    <p:extLst>
      <p:ext uri="{BB962C8B-B14F-4D97-AF65-F5344CB8AC3E}">
        <p14:creationId xmlns:p14="http://schemas.microsoft.com/office/powerpoint/2010/main" val="15046204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6DB3AD9-039E-4E75-806F-A6A78619098B}"/>
              </a:ext>
            </a:extLst>
          </p:cNvPr>
          <p:cNvSpPr/>
          <p:nvPr/>
        </p:nvSpPr>
        <p:spPr>
          <a:xfrm>
            <a:off x="215644" y="250768"/>
            <a:ext cx="11976356"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Factors Considered for Benchmark </a:t>
            </a:r>
          </a:p>
        </p:txBody>
      </p:sp>
      <p:sp>
        <p:nvSpPr>
          <p:cNvPr id="4" name="TextBox 3">
            <a:extLst>
              <a:ext uri="{FF2B5EF4-FFF2-40B4-BE49-F238E27FC236}">
                <a16:creationId xmlns:a16="http://schemas.microsoft.com/office/drawing/2014/main" id="{0DF4A376-F2DC-4421-9F0B-2154C0422B42}"/>
              </a:ext>
            </a:extLst>
          </p:cNvPr>
          <p:cNvSpPr txBox="1"/>
          <p:nvPr/>
        </p:nvSpPr>
        <p:spPr>
          <a:xfrm>
            <a:off x="419469" y="1472772"/>
            <a:ext cx="6094520" cy="3416320"/>
          </a:xfrm>
          <a:prstGeom prst="rect">
            <a:avLst/>
          </a:prstGeom>
          <a:noFill/>
        </p:spPr>
        <p:txBody>
          <a:bodyPr wrap="square">
            <a:spAutoFit/>
          </a:bodyPr>
          <a:lstStyle/>
          <a:p>
            <a:r>
              <a:rPr lang="en-US" dirty="0"/>
              <a:t>The Factors considered for benchmarking the performance of Type 2 Hypervisors are:</a:t>
            </a:r>
          </a:p>
          <a:p>
            <a:endParaRPr lang="en-US" dirty="0"/>
          </a:p>
          <a:p>
            <a:pPr marL="285750" indent="-285750">
              <a:buClr>
                <a:srgbClr val="FFFF00"/>
              </a:buClr>
              <a:buFont typeface="Wingdings" panose="05000000000000000000" pitchFamily="2" charset="2"/>
              <a:buChar char="v"/>
            </a:pPr>
            <a:r>
              <a:rPr lang="en-US" dirty="0"/>
              <a:t>CPU Usage - CPU performance measurement is very important for large scale infrastructure like cloud data canters. In Large scale systems CPU Computing power is allocated/ shared in between to run multi tenant environments. It includes the percentage of CPU used for carried out the task given by the stress. </a:t>
            </a:r>
          </a:p>
          <a:p>
            <a:pPr>
              <a:buClr>
                <a:srgbClr val="FFFF00"/>
              </a:buClr>
            </a:pPr>
            <a:endParaRPr lang="en-US" dirty="0"/>
          </a:p>
          <a:p>
            <a:pPr marL="285750" indent="-285750">
              <a:buClr>
                <a:srgbClr val="FFFF00"/>
              </a:buClr>
              <a:buFont typeface="Wingdings" panose="05000000000000000000" pitchFamily="2" charset="2"/>
              <a:buChar char="v"/>
            </a:pPr>
            <a:r>
              <a:rPr lang="en-US" dirty="0"/>
              <a:t>Memory Usage-</a:t>
            </a:r>
          </a:p>
        </p:txBody>
      </p:sp>
    </p:spTree>
    <p:extLst>
      <p:ext uri="{BB962C8B-B14F-4D97-AF65-F5344CB8AC3E}">
        <p14:creationId xmlns:p14="http://schemas.microsoft.com/office/powerpoint/2010/main" val="30132432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80D5B80-21FD-407D-BBD3-925AA6A8DC76}"/>
              </a:ext>
            </a:extLst>
          </p:cNvPr>
          <p:cNvSpPr/>
          <p:nvPr/>
        </p:nvSpPr>
        <p:spPr>
          <a:xfrm>
            <a:off x="377543" y="224135"/>
            <a:ext cx="5506637"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Result Obtained</a:t>
            </a:r>
          </a:p>
        </p:txBody>
      </p:sp>
      <p:pic>
        <p:nvPicPr>
          <p:cNvPr id="4" name="Picture 3">
            <a:extLst>
              <a:ext uri="{FF2B5EF4-FFF2-40B4-BE49-F238E27FC236}">
                <a16:creationId xmlns:a16="http://schemas.microsoft.com/office/drawing/2014/main" id="{435ED244-4EB4-4AB2-8864-35F94F2646FA}"/>
              </a:ext>
            </a:extLst>
          </p:cNvPr>
          <p:cNvPicPr>
            <a:picLocks noChangeAspect="1"/>
          </p:cNvPicPr>
          <p:nvPr/>
        </p:nvPicPr>
        <p:blipFill>
          <a:blip r:embed="rId2"/>
          <a:stretch>
            <a:fillRect/>
          </a:stretch>
        </p:blipFill>
        <p:spPr>
          <a:xfrm>
            <a:off x="6618579" y="3269227"/>
            <a:ext cx="4095889" cy="2752725"/>
          </a:xfrm>
          <a:prstGeom prst="rect">
            <a:avLst/>
          </a:prstGeom>
        </p:spPr>
      </p:pic>
      <p:pic>
        <p:nvPicPr>
          <p:cNvPr id="5" name="Picture 4">
            <a:extLst>
              <a:ext uri="{FF2B5EF4-FFF2-40B4-BE49-F238E27FC236}">
                <a16:creationId xmlns:a16="http://schemas.microsoft.com/office/drawing/2014/main" id="{69BD7566-1B93-46B7-89F1-288352CFD1B2}"/>
              </a:ext>
            </a:extLst>
          </p:cNvPr>
          <p:cNvPicPr>
            <a:picLocks noChangeAspect="1"/>
          </p:cNvPicPr>
          <p:nvPr/>
        </p:nvPicPr>
        <p:blipFill>
          <a:blip r:embed="rId3"/>
          <a:stretch>
            <a:fillRect/>
          </a:stretch>
        </p:blipFill>
        <p:spPr>
          <a:xfrm>
            <a:off x="676539" y="3899238"/>
            <a:ext cx="5391150" cy="1438275"/>
          </a:xfrm>
          <a:prstGeom prst="rect">
            <a:avLst/>
          </a:prstGeom>
        </p:spPr>
      </p:pic>
      <p:sp>
        <p:nvSpPr>
          <p:cNvPr id="6" name="TextBox 5">
            <a:extLst>
              <a:ext uri="{FF2B5EF4-FFF2-40B4-BE49-F238E27FC236}">
                <a16:creationId xmlns:a16="http://schemas.microsoft.com/office/drawing/2014/main" id="{0D78EC31-74BF-4024-8399-4DA9B214F142}"/>
              </a:ext>
            </a:extLst>
          </p:cNvPr>
          <p:cNvSpPr txBox="1"/>
          <p:nvPr/>
        </p:nvSpPr>
        <p:spPr>
          <a:xfrm>
            <a:off x="377543" y="1260629"/>
            <a:ext cx="5989143" cy="1200329"/>
          </a:xfrm>
          <a:prstGeom prst="rect">
            <a:avLst/>
          </a:prstGeom>
          <a:noFill/>
        </p:spPr>
        <p:txBody>
          <a:bodyPr wrap="square" rtlCol="0">
            <a:spAutoFit/>
          </a:bodyPr>
          <a:lstStyle/>
          <a:p>
            <a:r>
              <a:rPr lang="en-US" dirty="0"/>
              <a:t>There is the result obtained on performing the benchmarking on two different hypervisors that is VMware and Virtual Box</a:t>
            </a:r>
            <a:r>
              <a:rPr lang="en-IN" dirty="0"/>
              <a:t> of two VM’s that is :</a:t>
            </a:r>
          </a:p>
          <a:p>
            <a:endParaRPr lang="en-IN" dirty="0"/>
          </a:p>
        </p:txBody>
      </p:sp>
      <p:sp>
        <p:nvSpPr>
          <p:cNvPr id="7" name="Rectangle 6">
            <a:extLst>
              <a:ext uri="{FF2B5EF4-FFF2-40B4-BE49-F238E27FC236}">
                <a16:creationId xmlns:a16="http://schemas.microsoft.com/office/drawing/2014/main" id="{127F8C9A-E083-4C1E-9935-F04A005EB476}"/>
              </a:ext>
            </a:extLst>
          </p:cNvPr>
          <p:cNvSpPr/>
          <p:nvPr/>
        </p:nvSpPr>
        <p:spPr>
          <a:xfrm>
            <a:off x="459296" y="2345897"/>
            <a:ext cx="5343129"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For Ubuntu VM-</a:t>
            </a:r>
          </a:p>
        </p:txBody>
      </p:sp>
    </p:spTree>
    <p:extLst>
      <p:ext uri="{BB962C8B-B14F-4D97-AF65-F5344CB8AC3E}">
        <p14:creationId xmlns:p14="http://schemas.microsoft.com/office/powerpoint/2010/main" val="4155681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B262AD5-D1F3-44D1-B5A0-6E83CB48E23C}"/>
              </a:ext>
            </a:extLst>
          </p:cNvPr>
          <p:cNvPicPr>
            <a:picLocks noChangeAspect="1"/>
          </p:cNvPicPr>
          <p:nvPr/>
        </p:nvPicPr>
        <p:blipFill>
          <a:blip r:embed="rId2"/>
          <a:stretch>
            <a:fillRect/>
          </a:stretch>
        </p:blipFill>
        <p:spPr>
          <a:xfrm>
            <a:off x="704850" y="3668928"/>
            <a:ext cx="5391150" cy="1438275"/>
          </a:xfrm>
          <a:prstGeom prst="rect">
            <a:avLst/>
          </a:prstGeom>
        </p:spPr>
      </p:pic>
      <p:sp>
        <p:nvSpPr>
          <p:cNvPr id="5" name="Rectangle 4">
            <a:extLst>
              <a:ext uri="{FF2B5EF4-FFF2-40B4-BE49-F238E27FC236}">
                <a16:creationId xmlns:a16="http://schemas.microsoft.com/office/drawing/2014/main" id="{7A565087-49C4-42E2-9486-E77AECE83500}"/>
              </a:ext>
            </a:extLst>
          </p:cNvPr>
          <p:cNvSpPr/>
          <p:nvPr/>
        </p:nvSpPr>
        <p:spPr>
          <a:xfrm>
            <a:off x="634324" y="641385"/>
            <a:ext cx="5312673"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For Fedora VM-</a:t>
            </a:r>
          </a:p>
        </p:txBody>
      </p:sp>
      <p:pic>
        <p:nvPicPr>
          <p:cNvPr id="6" name="Picture 5">
            <a:extLst>
              <a:ext uri="{FF2B5EF4-FFF2-40B4-BE49-F238E27FC236}">
                <a16:creationId xmlns:a16="http://schemas.microsoft.com/office/drawing/2014/main" id="{C10FE30D-DE89-4219-BB7C-CB223F55D22B}"/>
              </a:ext>
            </a:extLst>
          </p:cNvPr>
          <p:cNvPicPr/>
          <p:nvPr/>
        </p:nvPicPr>
        <p:blipFill>
          <a:blip r:embed="rId3"/>
          <a:stretch>
            <a:fillRect/>
          </a:stretch>
        </p:blipFill>
        <p:spPr>
          <a:xfrm>
            <a:off x="6495171" y="2354478"/>
            <a:ext cx="4581525" cy="2752725"/>
          </a:xfrm>
          <a:prstGeom prst="rect">
            <a:avLst/>
          </a:prstGeom>
        </p:spPr>
      </p:pic>
    </p:spTree>
    <p:extLst>
      <p:ext uri="{BB962C8B-B14F-4D97-AF65-F5344CB8AC3E}">
        <p14:creationId xmlns:p14="http://schemas.microsoft.com/office/powerpoint/2010/main" val="2425653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D22B802-33C6-4AEB-A0EB-1CE0B392E759}"/>
              </a:ext>
            </a:extLst>
          </p:cNvPr>
          <p:cNvSpPr/>
          <p:nvPr/>
        </p:nvSpPr>
        <p:spPr>
          <a:xfrm>
            <a:off x="678547" y="392811"/>
            <a:ext cx="4567276" cy="1015663"/>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6000" b="1" cap="none" spc="0" dirty="0">
                <a:ln/>
                <a:solidFill>
                  <a:schemeClr val="accent3"/>
                </a:solidFill>
                <a:effectLst/>
              </a:rPr>
              <a:t>Conclusion </a:t>
            </a:r>
          </a:p>
        </p:txBody>
      </p:sp>
      <p:sp>
        <p:nvSpPr>
          <p:cNvPr id="3" name="TextBox 2">
            <a:extLst>
              <a:ext uri="{FF2B5EF4-FFF2-40B4-BE49-F238E27FC236}">
                <a16:creationId xmlns:a16="http://schemas.microsoft.com/office/drawing/2014/main" id="{ABCF433B-7873-4C20-B14F-9F548EBF3B37}"/>
              </a:ext>
            </a:extLst>
          </p:cNvPr>
          <p:cNvSpPr txBox="1"/>
          <p:nvPr/>
        </p:nvSpPr>
        <p:spPr>
          <a:xfrm>
            <a:off x="678547" y="1713390"/>
            <a:ext cx="6379201" cy="4093428"/>
          </a:xfrm>
          <a:prstGeom prst="rect">
            <a:avLst/>
          </a:prstGeom>
          <a:noFill/>
        </p:spPr>
        <p:txBody>
          <a:bodyPr wrap="square" rtlCol="0">
            <a:spAutoFit/>
          </a:bodyPr>
          <a:lstStyle/>
          <a:p>
            <a:r>
              <a:rPr lang="en-US" sz="2000" dirty="0"/>
              <a:t>At last we conclude by focusing on study of Virtualization, Hypervisor and Benchmarking. We have carried out experiment to benchmark different hypervisor performance with respect to CPU usage and memory usage. From the experiment carried out we may conclude that Best CPU performance is given by VMware Of Fedora VM that is 78.7. While Best memory usage  performance is given by Virtual Box of Ubuntu VM. The Performance of hypervisor may vary for different perspectives. The performance of different hypervisors may get influenced by the environment and the resources.</a:t>
            </a:r>
            <a:endParaRPr lang="en-IN" sz="2000" dirty="0"/>
          </a:p>
        </p:txBody>
      </p:sp>
      <p:pic>
        <p:nvPicPr>
          <p:cNvPr id="4" name="Picture 3">
            <a:extLst>
              <a:ext uri="{FF2B5EF4-FFF2-40B4-BE49-F238E27FC236}">
                <a16:creationId xmlns:a16="http://schemas.microsoft.com/office/drawing/2014/main" id="{BB2417E9-25A6-4EF9-BDD4-A24070931C41}"/>
              </a:ext>
            </a:extLst>
          </p:cNvPr>
          <p:cNvPicPr>
            <a:picLocks noChangeAspect="1"/>
          </p:cNvPicPr>
          <p:nvPr/>
        </p:nvPicPr>
        <p:blipFill>
          <a:blip r:embed="rId2"/>
          <a:stretch>
            <a:fillRect/>
          </a:stretch>
        </p:blipFill>
        <p:spPr>
          <a:xfrm>
            <a:off x="7585229" y="2772653"/>
            <a:ext cx="4390748" cy="3796823"/>
          </a:xfrm>
          <a:prstGeom prst="rect">
            <a:avLst/>
          </a:prstGeom>
        </p:spPr>
      </p:pic>
    </p:spTree>
    <p:extLst>
      <p:ext uri="{BB962C8B-B14F-4D97-AF65-F5344CB8AC3E}">
        <p14:creationId xmlns:p14="http://schemas.microsoft.com/office/powerpoint/2010/main" val="40901598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C1BFCA2-6D66-420B-9D0B-A570C49D3071}"/>
              </a:ext>
            </a:extLst>
          </p:cNvPr>
          <p:cNvPicPr>
            <a:picLocks noChangeAspect="1"/>
          </p:cNvPicPr>
          <p:nvPr/>
        </p:nvPicPr>
        <p:blipFill>
          <a:blip r:embed="rId2"/>
          <a:stretch>
            <a:fillRect/>
          </a:stretch>
        </p:blipFill>
        <p:spPr>
          <a:xfrm>
            <a:off x="2285670" y="892844"/>
            <a:ext cx="7620660" cy="5072312"/>
          </a:xfrm>
          <a:prstGeom prst="rect">
            <a:avLst/>
          </a:prstGeom>
        </p:spPr>
      </p:pic>
    </p:spTree>
    <p:extLst>
      <p:ext uri="{BB962C8B-B14F-4D97-AF65-F5344CB8AC3E}">
        <p14:creationId xmlns:p14="http://schemas.microsoft.com/office/powerpoint/2010/main" val="3350171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E55B95-9B24-4E2A-99E3-E76997FEACCA}"/>
              </a:ext>
            </a:extLst>
          </p:cNvPr>
          <p:cNvSpPr/>
          <p:nvPr/>
        </p:nvSpPr>
        <p:spPr>
          <a:xfrm>
            <a:off x="453701" y="383933"/>
            <a:ext cx="4661853" cy="1015663"/>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6000" b="1" dirty="0">
                <a:ln/>
                <a:solidFill>
                  <a:schemeClr val="accent3"/>
                </a:solidFill>
              </a:rPr>
              <a:t>Introduction</a:t>
            </a:r>
            <a:endParaRPr lang="en-US" sz="6000" b="1" cap="none" spc="0" dirty="0">
              <a:ln/>
              <a:solidFill>
                <a:schemeClr val="accent3"/>
              </a:solidFill>
              <a:effectLst/>
            </a:endParaRPr>
          </a:p>
        </p:txBody>
      </p:sp>
      <p:sp>
        <p:nvSpPr>
          <p:cNvPr id="4" name="TextBox 3">
            <a:extLst>
              <a:ext uri="{FF2B5EF4-FFF2-40B4-BE49-F238E27FC236}">
                <a16:creationId xmlns:a16="http://schemas.microsoft.com/office/drawing/2014/main" id="{04F26EBF-A359-4CEF-A23A-8F4B7BAAC941}"/>
              </a:ext>
            </a:extLst>
          </p:cNvPr>
          <p:cNvSpPr txBox="1"/>
          <p:nvPr/>
        </p:nvSpPr>
        <p:spPr>
          <a:xfrm>
            <a:off x="453701" y="1506414"/>
            <a:ext cx="6300927" cy="5016758"/>
          </a:xfrm>
          <a:prstGeom prst="rect">
            <a:avLst/>
          </a:prstGeom>
          <a:noFill/>
        </p:spPr>
        <p:txBody>
          <a:bodyPr wrap="square">
            <a:spAutoFit/>
          </a:bodyPr>
          <a:lstStyle/>
          <a:p>
            <a:r>
              <a:rPr lang="en-US" sz="2000" dirty="0"/>
              <a:t>The virtualization is carried out by the software layer called as the Hypervisor or Virtual Machine Monitor (VMM). Hypervisor is widely used in cloud datacenters. Benchmark is the measurement of best practice performance. Benchmarking is very essential term for the discovery of the best performance given by the particular system. Benchmarking can provides you the external references and the best practices on which to base your evaluations and to design your system processes which can be very useful in finding the gaps in the system to achieve the desired performance. Your target hypervisors are Virtual Box, VMWare workstation as an hosted hypervisors and KVM. Performance analysis of network, </a:t>
            </a:r>
            <a:r>
              <a:rPr lang="en-US" sz="2000" dirty="0" err="1"/>
              <a:t>cpu</a:t>
            </a:r>
            <a:r>
              <a:rPr lang="en-US" sz="2000" dirty="0"/>
              <a:t>, ram, I/O need to carried out</a:t>
            </a:r>
            <a:endParaRPr lang="en-IN" sz="2000" dirty="0"/>
          </a:p>
        </p:txBody>
      </p:sp>
      <p:pic>
        <p:nvPicPr>
          <p:cNvPr id="5" name="Picture 4">
            <a:extLst>
              <a:ext uri="{FF2B5EF4-FFF2-40B4-BE49-F238E27FC236}">
                <a16:creationId xmlns:a16="http://schemas.microsoft.com/office/drawing/2014/main" id="{4A032337-9335-4C03-930B-A281A1C18AB9}"/>
              </a:ext>
            </a:extLst>
          </p:cNvPr>
          <p:cNvPicPr>
            <a:picLocks noChangeAspect="1"/>
          </p:cNvPicPr>
          <p:nvPr/>
        </p:nvPicPr>
        <p:blipFill>
          <a:blip r:embed="rId2"/>
          <a:stretch>
            <a:fillRect/>
          </a:stretch>
        </p:blipFill>
        <p:spPr>
          <a:xfrm>
            <a:off x="6940306" y="428321"/>
            <a:ext cx="5071182" cy="6007990"/>
          </a:xfrm>
          <a:prstGeom prst="rect">
            <a:avLst/>
          </a:prstGeom>
        </p:spPr>
      </p:pic>
    </p:spTree>
    <p:extLst>
      <p:ext uri="{BB962C8B-B14F-4D97-AF65-F5344CB8AC3E}">
        <p14:creationId xmlns:p14="http://schemas.microsoft.com/office/powerpoint/2010/main" val="1830422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671042F-6988-4C77-A507-F5C7F779C615}"/>
              </a:ext>
            </a:extLst>
          </p:cNvPr>
          <p:cNvSpPr/>
          <p:nvPr/>
        </p:nvSpPr>
        <p:spPr>
          <a:xfrm>
            <a:off x="5824224" y="224135"/>
            <a:ext cx="5923417" cy="1015663"/>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6000" b="1" dirty="0">
                <a:ln/>
                <a:solidFill>
                  <a:schemeClr val="accent3"/>
                </a:solidFill>
              </a:rPr>
              <a:t>Main Objective</a:t>
            </a:r>
            <a:endParaRPr lang="en-US" sz="6000" b="1" cap="none" spc="0" dirty="0">
              <a:ln/>
              <a:solidFill>
                <a:schemeClr val="accent3"/>
              </a:solidFill>
              <a:effectLst/>
            </a:endParaRPr>
          </a:p>
        </p:txBody>
      </p:sp>
      <p:sp>
        <p:nvSpPr>
          <p:cNvPr id="3" name="TextBox 2">
            <a:extLst>
              <a:ext uri="{FF2B5EF4-FFF2-40B4-BE49-F238E27FC236}">
                <a16:creationId xmlns:a16="http://schemas.microsoft.com/office/drawing/2014/main" id="{F2BC60AB-E55B-4BC4-ACD8-CDAA2D32D470}"/>
              </a:ext>
            </a:extLst>
          </p:cNvPr>
          <p:cNvSpPr txBox="1"/>
          <p:nvPr/>
        </p:nvSpPr>
        <p:spPr>
          <a:xfrm>
            <a:off x="6003789" y="1420427"/>
            <a:ext cx="5743852" cy="4247317"/>
          </a:xfrm>
          <a:prstGeom prst="rect">
            <a:avLst/>
          </a:prstGeom>
          <a:noFill/>
        </p:spPr>
        <p:txBody>
          <a:bodyPr wrap="square" rtlCol="0">
            <a:spAutoFit/>
          </a:bodyPr>
          <a:lstStyle/>
          <a:p>
            <a:r>
              <a:rPr lang="en-US" dirty="0"/>
              <a:t>Our main objectives of implementing this project are:</a:t>
            </a:r>
          </a:p>
          <a:p>
            <a:pPr marL="285750" indent="-285750">
              <a:buClr>
                <a:srgbClr val="FFFF00"/>
              </a:buClr>
              <a:buFont typeface="Wingdings" panose="05000000000000000000" pitchFamily="2" charset="2"/>
              <a:buChar char="v"/>
            </a:pPr>
            <a:r>
              <a:rPr lang="en-US" dirty="0"/>
              <a:t> To implement different Virtual Machines(Ubuntu , Fedora etc.)</a:t>
            </a:r>
          </a:p>
          <a:p>
            <a:pPr marL="285750" indent="-285750">
              <a:buClr>
                <a:srgbClr val="FFFF00"/>
              </a:buClr>
              <a:buFont typeface="Wingdings" panose="05000000000000000000" pitchFamily="2" charset="2"/>
              <a:buChar char="v"/>
            </a:pPr>
            <a:r>
              <a:rPr lang="en-US" dirty="0"/>
              <a:t> To examine the performance of different VM’s</a:t>
            </a:r>
          </a:p>
          <a:p>
            <a:pPr marL="285750" indent="-285750">
              <a:buClr>
                <a:srgbClr val="FFFF00"/>
              </a:buClr>
              <a:buFont typeface="Wingdings" panose="05000000000000000000" pitchFamily="2" charset="2"/>
              <a:buChar char="v"/>
            </a:pPr>
            <a:r>
              <a:rPr lang="en-US" dirty="0"/>
              <a:t> To perform the analysis of different VM’s under hosted Hypervisors. </a:t>
            </a:r>
          </a:p>
          <a:p>
            <a:pPr marL="285750" indent="-285750">
              <a:buClr>
                <a:srgbClr val="FFFF00"/>
              </a:buClr>
              <a:buFont typeface="Wingdings" panose="05000000000000000000" pitchFamily="2" charset="2"/>
              <a:buChar char="v"/>
            </a:pPr>
            <a:r>
              <a:rPr lang="en-US" dirty="0"/>
              <a:t> Then we checking the performance of stress and load taken by each VM and then differentiating with the help of graphical representation in terms of </a:t>
            </a:r>
            <a:r>
              <a:rPr lang="en-IN" dirty="0"/>
              <a:t>network , CPU , RAM etc. on virtualized Environment .</a:t>
            </a:r>
            <a:endParaRPr lang="en-US" dirty="0"/>
          </a:p>
          <a:p>
            <a:pPr marL="285750" indent="-285750">
              <a:buClr>
                <a:srgbClr val="FFFF00"/>
              </a:buClr>
              <a:buFont typeface="Wingdings" panose="05000000000000000000" pitchFamily="2" charset="2"/>
              <a:buChar char="v"/>
            </a:pPr>
            <a:r>
              <a:rPr lang="en-US" dirty="0"/>
              <a:t> To analyze the performance of different hypervisors with the similar hardware configuration and operating System.</a:t>
            </a:r>
            <a:endParaRPr lang="en-IN" dirty="0"/>
          </a:p>
        </p:txBody>
      </p:sp>
      <p:pic>
        <p:nvPicPr>
          <p:cNvPr id="4" name="Picture 3">
            <a:extLst>
              <a:ext uri="{FF2B5EF4-FFF2-40B4-BE49-F238E27FC236}">
                <a16:creationId xmlns:a16="http://schemas.microsoft.com/office/drawing/2014/main" id="{837DC163-EBAD-482A-9565-569DDC177DE9}"/>
              </a:ext>
            </a:extLst>
          </p:cNvPr>
          <p:cNvPicPr>
            <a:picLocks noChangeAspect="1"/>
          </p:cNvPicPr>
          <p:nvPr/>
        </p:nvPicPr>
        <p:blipFill>
          <a:blip r:embed="rId2"/>
          <a:stretch>
            <a:fillRect/>
          </a:stretch>
        </p:blipFill>
        <p:spPr>
          <a:xfrm>
            <a:off x="251316" y="577049"/>
            <a:ext cx="5314983" cy="5823751"/>
          </a:xfrm>
          <a:prstGeom prst="rect">
            <a:avLst/>
          </a:prstGeom>
        </p:spPr>
      </p:pic>
    </p:spTree>
    <p:extLst>
      <p:ext uri="{BB962C8B-B14F-4D97-AF65-F5344CB8AC3E}">
        <p14:creationId xmlns:p14="http://schemas.microsoft.com/office/powerpoint/2010/main" val="23981111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F116EF8-BF30-4929-AF14-EFBCF3DBBAF4}"/>
              </a:ext>
            </a:extLst>
          </p:cNvPr>
          <p:cNvSpPr/>
          <p:nvPr/>
        </p:nvSpPr>
        <p:spPr>
          <a:xfrm>
            <a:off x="467053" y="286278"/>
            <a:ext cx="8044190" cy="923330"/>
          </a:xfrm>
          <a:prstGeom prst="rect">
            <a:avLst/>
          </a:prstGeom>
          <a:noFill/>
        </p:spPr>
        <p:txBody>
          <a:bodyPr wrap="non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cap="none" spc="0" dirty="0">
                <a:ln/>
                <a:solidFill>
                  <a:schemeClr val="accent3"/>
                </a:solidFill>
                <a:effectLst/>
              </a:rPr>
              <a:t>Proposed Methodology</a:t>
            </a:r>
          </a:p>
        </p:txBody>
      </p:sp>
      <p:sp>
        <p:nvSpPr>
          <p:cNvPr id="4" name="TextBox 3">
            <a:extLst>
              <a:ext uri="{FF2B5EF4-FFF2-40B4-BE49-F238E27FC236}">
                <a16:creationId xmlns:a16="http://schemas.microsoft.com/office/drawing/2014/main" id="{A3B6B4D9-B097-4AE0-BFDC-74C8A6320275}"/>
              </a:ext>
            </a:extLst>
          </p:cNvPr>
          <p:cNvSpPr txBox="1"/>
          <p:nvPr/>
        </p:nvSpPr>
        <p:spPr>
          <a:xfrm>
            <a:off x="597023" y="1300552"/>
            <a:ext cx="6094520" cy="923330"/>
          </a:xfrm>
          <a:prstGeom prst="rect">
            <a:avLst/>
          </a:prstGeom>
          <a:noFill/>
        </p:spPr>
        <p:txBody>
          <a:bodyPr wrap="square">
            <a:spAutoFit/>
          </a:bodyPr>
          <a:lstStyle/>
          <a:p>
            <a:r>
              <a:rPr lang="en-US" dirty="0"/>
              <a:t>This section briefly describes about the methodology followed, like different types hypervisors and bench marking tools used in this project </a:t>
            </a:r>
            <a:endParaRPr lang="en-IN" dirty="0"/>
          </a:p>
        </p:txBody>
      </p:sp>
      <p:sp>
        <p:nvSpPr>
          <p:cNvPr id="6" name="TextBox 5">
            <a:extLst>
              <a:ext uri="{FF2B5EF4-FFF2-40B4-BE49-F238E27FC236}">
                <a16:creationId xmlns:a16="http://schemas.microsoft.com/office/drawing/2014/main" id="{3D6F72BF-E73C-4ACB-BF98-841161A94A87}"/>
              </a:ext>
            </a:extLst>
          </p:cNvPr>
          <p:cNvSpPr txBox="1"/>
          <p:nvPr/>
        </p:nvSpPr>
        <p:spPr>
          <a:xfrm>
            <a:off x="668044" y="3129313"/>
            <a:ext cx="6094520" cy="3139321"/>
          </a:xfrm>
          <a:prstGeom prst="rect">
            <a:avLst/>
          </a:prstGeom>
          <a:noFill/>
        </p:spPr>
        <p:txBody>
          <a:bodyPr wrap="square">
            <a:spAutoFit/>
          </a:bodyPr>
          <a:lstStyle/>
          <a:p>
            <a:r>
              <a:rPr lang="en-US" dirty="0"/>
              <a:t>Virtualization is carried out by the software layer called as the Hypervisor or Virtual Machine Monitor (VMM). There exists various type of hypervisors like open source Hyper-visors and commercial Hypervisors. In the area like Distributed Database, Parallel computing and Cloud computing Hypervisor is widely used2 . Below are the two different hypervisors taken for analysis in this complete project that are:</a:t>
            </a:r>
            <a:endParaRPr lang="en-IN" dirty="0"/>
          </a:p>
          <a:p>
            <a:pPr marL="285750" indent="-285750">
              <a:buClr>
                <a:srgbClr val="FFFF00"/>
              </a:buClr>
              <a:buFont typeface="Wingdings" panose="05000000000000000000" pitchFamily="2" charset="2"/>
              <a:buChar char="v"/>
            </a:pPr>
            <a:r>
              <a:rPr lang="en-IN" dirty="0"/>
              <a:t> Virtual Box </a:t>
            </a:r>
          </a:p>
          <a:p>
            <a:pPr marL="285750" indent="-285750">
              <a:buClr>
                <a:srgbClr val="FFFF00"/>
              </a:buClr>
              <a:buFont typeface="Wingdings" panose="05000000000000000000" pitchFamily="2" charset="2"/>
              <a:buChar char="v"/>
            </a:pPr>
            <a:r>
              <a:rPr lang="en-IN" dirty="0"/>
              <a:t>VMware</a:t>
            </a:r>
          </a:p>
        </p:txBody>
      </p:sp>
      <p:sp>
        <p:nvSpPr>
          <p:cNvPr id="7" name="Rectangle 6">
            <a:extLst>
              <a:ext uri="{FF2B5EF4-FFF2-40B4-BE49-F238E27FC236}">
                <a16:creationId xmlns:a16="http://schemas.microsoft.com/office/drawing/2014/main" id="{CC69ED24-85CE-41A7-995E-6B160D62D4EB}"/>
              </a:ext>
            </a:extLst>
          </p:cNvPr>
          <p:cNvSpPr/>
          <p:nvPr/>
        </p:nvSpPr>
        <p:spPr>
          <a:xfrm>
            <a:off x="597023" y="2205983"/>
            <a:ext cx="4304384"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Hypervisors -</a:t>
            </a:r>
          </a:p>
        </p:txBody>
      </p:sp>
    </p:spTree>
    <p:extLst>
      <p:ext uri="{BB962C8B-B14F-4D97-AF65-F5344CB8AC3E}">
        <p14:creationId xmlns:p14="http://schemas.microsoft.com/office/powerpoint/2010/main" val="21579464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ED8CD3-9D59-4F3A-BAAE-DE19086E9B82}"/>
              </a:ext>
            </a:extLst>
          </p:cNvPr>
          <p:cNvSpPr/>
          <p:nvPr/>
        </p:nvSpPr>
        <p:spPr>
          <a:xfrm>
            <a:off x="646004" y="277401"/>
            <a:ext cx="4259499" cy="1015663"/>
          </a:xfrm>
          <a:prstGeom prst="rect">
            <a:avLst/>
          </a:prstGeom>
          <a:noFill/>
        </p:spPr>
        <p:txBody>
          <a:bodyPr wrap="none" lIns="91440" tIns="45720" rIns="91440" bIns="45720">
            <a:spAutoFit/>
          </a:bodyPr>
          <a:lstStyle/>
          <a:p>
            <a:pPr algn="ctr"/>
            <a:r>
              <a:rPr lang="en-US" sz="6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Virtual Box </a:t>
            </a:r>
          </a:p>
        </p:txBody>
      </p:sp>
      <p:sp>
        <p:nvSpPr>
          <p:cNvPr id="4" name="TextBox 3">
            <a:extLst>
              <a:ext uri="{FF2B5EF4-FFF2-40B4-BE49-F238E27FC236}">
                <a16:creationId xmlns:a16="http://schemas.microsoft.com/office/drawing/2014/main" id="{24F9045E-FB0D-4606-AD67-B9459AE8666A}"/>
              </a:ext>
            </a:extLst>
          </p:cNvPr>
          <p:cNvSpPr txBox="1"/>
          <p:nvPr/>
        </p:nvSpPr>
        <p:spPr>
          <a:xfrm>
            <a:off x="361071" y="1461740"/>
            <a:ext cx="6094520" cy="2554545"/>
          </a:xfrm>
          <a:prstGeom prst="rect">
            <a:avLst/>
          </a:prstGeom>
          <a:noFill/>
        </p:spPr>
        <p:txBody>
          <a:bodyPr wrap="square">
            <a:spAutoFit/>
          </a:bodyPr>
          <a:lstStyle/>
          <a:p>
            <a:r>
              <a:rPr lang="en-US" sz="2000" dirty="0"/>
              <a:t>Virtual Box virtualization is a cross-platform application. It hosted hypervisor type. It installs on your existing Intel or AMD-based computers, whether they run on Windows, Mac, Linux or Solaris operating system. Secondly, it extends the existing capabilities of the computer, so that it can run multiple operating systems at the same time (multi-virtual machine). </a:t>
            </a:r>
            <a:endParaRPr lang="en-IN" sz="2000" dirty="0"/>
          </a:p>
        </p:txBody>
      </p:sp>
      <p:pic>
        <p:nvPicPr>
          <p:cNvPr id="6" name="Picture 5">
            <a:extLst>
              <a:ext uri="{FF2B5EF4-FFF2-40B4-BE49-F238E27FC236}">
                <a16:creationId xmlns:a16="http://schemas.microsoft.com/office/drawing/2014/main" id="{B4A4A94C-1711-4D11-AC44-8856FB35F510}"/>
              </a:ext>
            </a:extLst>
          </p:cNvPr>
          <p:cNvPicPr>
            <a:picLocks noChangeAspect="1"/>
          </p:cNvPicPr>
          <p:nvPr/>
        </p:nvPicPr>
        <p:blipFill>
          <a:blip r:embed="rId2"/>
          <a:stretch>
            <a:fillRect/>
          </a:stretch>
        </p:blipFill>
        <p:spPr>
          <a:xfrm>
            <a:off x="6455591" y="2265101"/>
            <a:ext cx="5467119" cy="4334568"/>
          </a:xfrm>
          <a:prstGeom prst="rect">
            <a:avLst/>
          </a:prstGeom>
        </p:spPr>
      </p:pic>
    </p:spTree>
    <p:extLst>
      <p:ext uri="{BB962C8B-B14F-4D97-AF65-F5344CB8AC3E}">
        <p14:creationId xmlns:p14="http://schemas.microsoft.com/office/powerpoint/2010/main" val="15279706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A3B53A-2599-4FD1-9B45-313DE766B5EE}"/>
              </a:ext>
            </a:extLst>
          </p:cNvPr>
          <p:cNvSpPr/>
          <p:nvPr/>
        </p:nvSpPr>
        <p:spPr>
          <a:xfrm>
            <a:off x="7255023" y="241891"/>
            <a:ext cx="3328155" cy="1015663"/>
          </a:xfrm>
          <a:prstGeom prst="rect">
            <a:avLst/>
          </a:prstGeom>
          <a:noFill/>
        </p:spPr>
        <p:txBody>
          <a:bodyPr wrap="none" lIns="91440" tIns="45720" rIns="91440" bIns="45720">
            <a:spAutoFit/>
          </a:bodyPr>
          <a:lstStyle/>
          <a:p>
            <a:pPr algn="ctr"/>
            <a:r>
              <a:rPr lang="en-US" sz="6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VMware</a:t>
            </a:r>
          </a:p>
        </p:txBody>
      </p:sp>
      <p:sp>
        <p:nvSpPr>
          <p:cNvPr id="4" name="TextBox 3">
            <a:extLst>
              <a:ext uri="{FF2B5EF4-FFF2-40B4-BE49-F238E27FC236}">
                <a16:creationId xmlns:a16="http://schemas.microsoft.com/office/drawing/2014/main" id="{1428703F-C45A-49DC-91E0-27FA0CEE31E9}"/>
              </a:ext>
            </a:extLst>
          </p:cNvPr>
          <p:cNvSpPr txBox="1"/>
          <p:nvPr/>
        </p:nvSpPr>
        <p:spPr>
          <a:xfrm>
            <a:off x="5710561" y="1568557"/>
            <a:ext cx="6094520" cy="2862322"/>
          </a:xfrm>
          <a:prstGeom prst="rect">
            <a:avLst/>
          </a:prstGeom>
          <a:noFill/>
        </p:spPr>
        <p:txBody>
          <a:bodyPr wrap="square">
            <a:spAutoFit/>
          </a:bodyPr>
          <a:lstStyle/>
          <a:p>
            <a:r>
              <a:rPr lang="en-US" sz="2000" dirty="0"/>
              <a:t>Here we used the VMware workstation 9.0 as the hosted hypervisor. VMware Workstation, in the Windows and Linux operating systems running a hosted hypervisor (an earlier version of the x86 version available) 64-bit version; it enables the user to build a single physical machine Virtual Machine (VM), and use them at the same time along with the actual machine. </a:t>
            </a:r>
            <a:endParaRPr lang="en-IN" sz="2000" dirty="0"/>
          </a:p>
        </p:txBody>
      </p:sp>
      <p:pic>
        <p:nvPicPr>
          <p:cNvPr id="6" name="Picture 5">
            <a:extLst>
              <a:ext uri="{FF2B5EF4-FFF2-40B4-BE49-F238E27FC236}">
                <a16:creationId xmlns:a16="http://schemas.microsoft.com/office/drawing/2014/main" id="{416783E5-2131-47C4-8BF1-DB214A1042FC}"/>
              </a:ext>
            </a:extLst>
          </p:cNvPr>
          <p:cNvPicPr>
            <a:picLocks noChangeAspect="1"/>
          </p:cNvPicPr>
          <p:nvPr/>
        </p:nvPicPr>
        <p:blipFill>
          <a:blip r:embed="rId2"/>
          <a:stretch>
            <a:fillRect/>
          </a:stretch>
        </p:blipFill>
        <p:spPr>
          <a:xfrm>
            <a:off x="252043" y="765698"/>
            <a:ext cx="5127826" cy="5326604"/>
          </a:xfrm>
          <a:prstGeom prst="rect">
            <a:avLst/>
          </a:prstGeom>
        </p:spPr>
      </p:pic>
    </p:spTree>
    <p:extLst>
      <p:ext uri="{BB962C8B-B14F-4D97-AF65-F5344CB8AC3E}">
        <p14:creationId xmlns:p14="http://schemas.microsoft.com/office/powerpoint/2010/main" val="130994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2413D0-DF7A-4EB4-8C8A-085EC8BC59FD}"/>
              </a:ext>
            </a:extLst>
          </p:cNvPr>
          <p:cNvSpPr/>
          <p:nvPr/>
        </p:nvSpPr>
        <p:spPr>
          <a:xfrm>
            <a:off x="-386967" y="128559"/>
            <a:ext cx="11385709" cy="1754326"/>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dirty="0">
                <a:ln/>
                <a:solidFill>
                  <a:schemeClr val="accent3"/>
                </a:solidFill>
              </a:rPr>
              <a:t>Benchmarking Tools Used to perform the analysis</a:t>
            </a:r>
            <a:endParaRPr lang="en-US" sz="5400" b="1" cap="none" spc="0" dirty="0">
              <a:ln/>
              <a:solidFill>
                <a:schemeClr val="accent3"/>
              </a:solidFill>
              <a:effectLst/>
            </a:endParaRPr>
          </a:p>
        </p:txBody>
      </p:sp>
      <p:sp>
        <p:nvSpPr>
          <p:cNvPr id="4" name="TextBox 3">
            <a:extLst>
              <a:ext uri="{FF2B5EF4-FFF2-40B4-BE49-F238E27FC236}">
                <a16:creationId xmlns:a16="http://schemas.microsoft.com/office/drawing/2014/main" id="{B4044B0D-275F-446B-8CC4-6F50E7E289EA}"/>
              </a:ext>
            </a:extLst>
          </p:cNvPr>
          <p:cNvSpPr txBox="1"/>
          <p:nvPr/>
        </p:nvSpPr>
        <p:spPr>
          <a:xfrm>
            <a:off x="345538" y="2028616"/>
            <a:ext cx="10653204" cy="2185214"/>
          </a:xfrm>
          <a:prstGeom prst="rect">
            <a:avLst/>
          </a:prstGeom>
          <a:noFill/>
        </p:spPr>
        <p:txBody>
          <a:bodyPr wrap="square" rtlCol="0">
            <a:spAutoFit/>
          </a:bodyPr>
          <a:lstStyle/>
          <a:p>
            <a:r>
              <a:rPr lang="en-US" sz="2000" dirty="0"/>
              <a:t>There are different tools available to benchmark and as well to generate the stress to operating system. But we basically used two common tools such as : - </a:t>
            </a:r>
          </a:p>
          <a:p>
            <a:endParaRPr lang="en-US" sz="2000" dirty="0"/>
          </a:p>
          <a:p>
            <a:pPr marL="342900" indent="-342900">
              <a:buClr>
                <a:srgbClr val="FFFF00"/>
              </a:buClr>
              <a:buFont typeface="Wingdings" panose="05000000000000000000" pitchFamily="2" charset="2"/>
              <a:buChar char="v"/>
            </a:pPr>
            <a:r>
              <a:rPr lang="en-US" sz="2000" dirty="0"/>
              <a:t> Stress</a:t>
            </a:r>
          </a:p>
          <a:p>
            <a:pPr marL="342900" indent="-342900">
              <a:buClr>
                <a:srgbClr val="FFFF00"/>
              </a:buClr>
              <a:buFont typeface="Wingdings" panose="05000000000000000000" pitchFamily="2" charset="2"/>
              <a:buChar char="v"/>
            </a:pPr>
            <a:r>
              <a:rPr lang="en-US" sz="2000" dirty="0"/>
              <a:t>Glances</a:t>
            </a:r>
          </a:p>
          <a:p>
            <a:endParaRPr lang="en-IN" dirty="0"/>
          </a:p>
          <a:p>
            <a:endParaRPr lang="en-IN" dirty="0"/>
          </a:p>
        </p:txBody>
      </p:sp>
      <p:pic>
        <p:nvPicPr>
          <p:cNvPr id="7" name="Picture 6">
            <a:extLst>
              <a:ext uri="{FF2B5EF4-FFF2-40B4-BE49-F238E27FC236}">
                <a16:creationId xmlns:a16="http://schemas.microsoft.com/office/drawing/2014/main" id="{3C84CF46-9F08-4F25-A2E3-2796D130C2E4}"/>
              </a:ext>
            </a:extLst>
          </p:cNvPr>
          <p:cNvPicPr>
            <a:picLocks noChangeAspect="1"/>
          </p:cNvPicPr>
          <p:nvPr/>
        </p:nvPicPr>
        <p:blipFill>
          <a:blip r:embed="rId2"/>
          <a:stretch>
            <a:fillRect/>
          </a:stretch>
        </p:blipFill>
        <p:spPr>
          <a:xfrm>
            <a:off x="6800296" y="3101920"/>
            <a:ext cx="4677746" cy="3512111"/>
          </a:xfrm>
          <a:prstGeom prst="rect">
            <a:avLst/>
          </a:prstGeom>
        </p:spPr>
      </p:pic>
    </p:spTree>
    <p:extLst>
      <p:ext uri="{BB962C8B-B14F-4D97-AF65-F5344CB8AC3E}">
        <p14:creationId xmlns:p14="http://schemas.microsoft.com/office/powerpoint/2010/main" val="2287945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1CC3358B-5FC1-45C9-83A5-FC7BA8C5D338}"/>
              </a:ext>
            </a:extLst>
          </p:cNvPr>
          <p:cNvSpPr txBox="1"/>
          <p:nvPr/>
        </p:nvSpPr>
        <p:spPr>
          <a:xfrm>
            <a:off x="588145" y="1643199"/>
            <a:ext cx="5430915" cy="3416320"/>
          </a:xfrm>
          <a:prstGeom prst="rect">
            <a:avLst/>
          </a:prstGeom>
          <a:noFill/>
        </p:spPr>
        <p:txBody>
          <a:bodyPr wrap="square">
            <a:spAutoFit/>
          </a:bodyPr>
          <a:lstStyle/>
          <a:p>
            <a:r>
              <a:rPr lang="en-US" sz="2400" dirty="0"/>
              <a:t>Stress is an open source software in Linux which is used to create the stress on OS and this will help in analyzing the performance. Stress is a deliberately simple workload generator for POSIX systems. It imposes a configurable amount of CPU , memory , I/O, and disk stress on the system. </a:t>
            </a:r>
            <a:endParaRPr lang="en-IN" sz="2400" dirty="0"/>
          </a:p>
        </p:txBody>
      </p:sp>
      <p:sp>
        <p:nvSpPr>
          <p:cNvPr id="8" name="Rectangle 7">
            <a:extLst>
              <a:ext uri="{FF2B5EF4-FFF2-40B4-BE49-F238E27FC236}">
                <a16:creationId xmlns:a16="http://schemas.microsoft.com/office/drawing/2014/main" id="{457DFE4D-F7C7-4BA1-ABA7-0A0DE5C54451}"/>
              </a:ext>
            </a:extLst>
          </p:cNvPr>
          <p:cNvSpPr/>
          <p:nvPr/>
        </p:nvSpPr>
        <p:spPr>
          <a:xfrm>
            <a:off x="798303" y="383933"/>
            <a:ext cx="3493265" cy="923330"/>
          </a:xfrm>
          <a:prstGeom prst="rect">
            <a:avLst/>
          </a:prstGeom>
          <a:noFill/>
        </p:spPr>
        <p:txBody>
          <a:bodyPr wrap="none" lIns="91440" tIns="45720" rIns="91440" bIns="45720">
            <a:spAutoFit/>
          </a:bodyPr>
          <a:lstStyle/>
          <a:p>
            <a:pPr algn="ctr"/>
            <a:r>
              <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Stress Tool</a:t>
            </a:r>
          </a:p>
        </p:txBody>
      </p:sp>
      <p:pic>
        <p:nvPicPr>
          <p:cNvPr id="9" name="Picture 8">
            <a:extLst>
              <a:ext uri="{FF2B5EF4-FFF2-40B4-BE49-F238E27FC236}">
                <a16:creationId xmlns:a16="http://schemas.microsoft.com/office/drawing/2014/main" id="{0C895016-A159-4949-A038-1A8D6F187B0D}"/>
              </a:ext>
            </a:extLst>
          </p:cNvPr>
          <p:cNvPicPr>
            <a:picLocks noChangeAspect="1"/>
          </p:cNvPicPr>
          <p:nvPr/>
        </p:nvPicPr>
        <p:blipFill>
          <a:blip r:embed="rId2"/>
          <a:stretch>
            <a:fillRect/>
          </a:stretch>
        </p:blipFill>
        <p:spPr>
          <a:xfrm>
            <a:off x="6844684" y="383933"/>
            <a:ext cx="3870664" cy="2920753"/>
          </a:xfrm>
          <a:prstGeom prst="rect">
            <a:avLst/>
          </a:prstGeom>
        </p:spPr>
      </p:pic>
      <p:pic>
        <p:nvPicPr>
          <p:cNvPr id="10" name="Picture 9">
            <a:extLst>
              <a:ext uri="{FF2B5EF4-FFF2-40B4-BE49-F238E27FC236}">
                <a16:creationId xmlns:a16="http://schemas.microsoft.com/office/drawing/2014/main" id="{B23CD964-D000-4EBD-8D49-DE6FA230B609}"/>
              </a:ext>
            </a:extLst>
          </p:cNvPr>
          <p:cNvPicPr>
            <a:picLocks noChangeAspect="1"/>
          </p:cNvPicPr>
          <p:nvPr/>
        </p:nvPicPr>
        <p:blipFill>
          <a:blip r:embed="rId3"/>
          <a:stretch>
            <a:fillRect/>
          </a:stretch>
        </p:blipFill>
        <p:spPr>
          <a:xfrm>
            <a:off x="8611340" y="3553315"/>
            <a:ext cx="3213715" cy="3142694"/>
          </a:xfrm>
          <a:prstGeom prst="rect">
            <a:avLst/>
          </a:prstGeom>
        </p:spPr>
      </p:pic>
    </p:spTree>
    <p:extLst>
      <p:ext uri="{BB962C8B-B14F-4D97-AF65-F5344CB8AC3E}">
        <p14:creationId xmlns:p14="http://schemas.microsoft.com/office/powerpoint/2010/main" val="37000990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97DF59C-D154-41C4-A1AB-3E19B6470792}"/>
              </a:ext>
            </a:extLst>
          </p:cNvPr>
          <p:cNvSpPr/>
          <p:nvPr/>
        </p:nvSpPr>
        <p:spPr>
          <a:xfrm>
            <a:off x="7055692" y="463832"/>
            <a:ext cx="4520789" cy="923330"/>
          </a:xfrm>
          <a:prstGeom prst="rect">
            <a:avLst/>
          </a:prstGeom>
          <a:noFill/>
        </p:spPr>
        <p:txBody>
          <a:bodyPr wrap="none" lIns="91440" tIns="45720" rIns="91440" bIns="45720">
            <a:spAutoFit/>
          </a:bodyPr>
          <a:lstStyle/>
          <a:p>
            <a:pPr algn="ctr"/>
            <a:r>
              <a:rPr lang="en-US" sz="540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Glances Tool</a:t>
            </a:r>
            <a:endParaRPr lang="en-US" sz="5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4" name="TextBox 3">
            <a:extLst>
              <a:ext uri="{FF2B5EF4-FFF2-40B4-BE49-F238E27FC236}">
                <a16:creationId xmlns:a16="http://schemas.microsoft.com/office/drawing/2014/main" id="{8070BE88-735E-4096-B063-D0A2AA9A3B29}"/>
              </a:ext>
            </a:extLst>
          </p:cNvPr>
          <p:cNvSpPr txBox="1"/>
          <p:nvPr/>
        </p:nvSpPr>
        <p:spPr>
          <a:xfrm>
            <a:off x="5974109" y="1598344"/>
            <a:ext cx="5796665" cy="2862322"/>
          </a:xfrm>
          <a:prstGeom prst="rect">
            <a:avLst/>
          </a:prstGeom>
          <a:noFill/>
        </p:spPr>
        <p:txBody>
          <a:bodyPr wrap="square" rtlCol="0">
            <a:spAutoFit/>
          </a:bodyPr>
          <a:lstStyle/>
          <a:p>
            <a:r>
              <a:rPr lang="en-US" sz="2000" dirty="0"/>
              <a:t>Glances is a cross-platform monitoring tool which aims to present a maximum of information in a minimum of space through a curses or Web based interface. It can adapt dynamically the displayed information depending on the terminal size. In simple it is a monitoring tool</a:t>
            </a:r>
          </a:p>
          <a:p>
            <a:r>
              <a:rPr lang="en-US" sz="2000" dirty="0"/>
              <a:t>Thus it is free software to monitor Linux Operating System from a text interface. </a:t>
            </a:r>
            <a:endParaRPr lang="en-IN" sz="2000" dirty="0"/>
          </a:p>
        </p:txBody>
      </p:sp>
      <p:pic>
        <p:nvPicPr>
          <p:cNvPr id="5" name="Picture 4">
            <a:extLst>
              <a:ext uri="{FF2B5EF4-FFF2-40B4-BE49-F238E27FC236}">
                <a16:creationId xmlns:a16="http://schemas.microsoft.com/office/drawing/2014/main" id="{949FF1F6-37B1-4B0C-B0B0-AAD3046E6B9C}"/>
              </a:ext>
            </a:extLst>
          </p:cNvPr>
          <p:cNvPicPr>
            <a:picLocks noChangeAspect="1"/>
          </p:cNvPicPr>
          <p:nvPr/>
        </p:nvPicPr>
        <p:blipFill>
          <a:blip r:embed="rId2"/>
          <a:stretch>
            <a:fillRect/>
          </a:stretch>
        </p:blipFill>
        <p:spPr>
          <a:xfrm>
            <a:off x="1033323" y="3852446"/>
            <a:ext cx="4307519" cy="2530598"/>
          </a:xfrm>
          <a:prstGeom prst="rect">
            <a:avLst/>
          </a:prstGeom>
        </p:spPr>
      </p:pic>
      <p:pic>
        <p:nvPicPr>
          <p:cNvPr id="6" name="Picture 5">
            <a:extLst>
              <a:ext uri="{FF2B5EF4-FFF2-40B4-BE49-F238E27FC236}">
                <a16:creationId xmlns:a16="http://schemas.microsoft.com/office/drawing/2014/main" id="{2798D090-A684-47DB-854C-EE46EB4FBA26}"/>
              </a:ext>
            </a:extLst>
          </p:cNvPr>
          <p:cNvPicPr>
            <a:picLocks noChangeAspect="1"/>
          </p:cNvPicPr>
          <p:nvPr/>
        </p:nvPicPr>
        <p:blipFill>
          <a:blip r:embed="rId3"/>
          <a:stretch>
            <a:fillRect/>
          </a:stretch>
        </p:blipFill>
        <p:spPr>
          <a:xfrm>
            <a:off x="421226" y="259699"/>
            <a:ext cx="2765857" cy="3231471"/>
          </a:xfrm>
          <a:prstGeom prst="rect">
            <a:avLst/>
          </a:prstGeom>
        </p:spPr>
      </p:pic>
    </p:spTree>
    <p:extLst>
      <p:ext uri="{BB962C8B-B14F-4D97-AF65-F5344CB8AC3E}">
        <p14:creationId xmlns:p14="http://schemas.microsoft.com/office/powerpoint/2010/main" val="273793204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0</TotalTime>
  <Words>944</Words>
  <Application>Microsoft Office PowerPoint</Application>
  <PresentationFormat>Widescreen</PresentationFormat>
  <Paragraphs>62</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vt:lpstr>
      <vt:lpstr>Mesh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28</cp:revision>
  <dcterms:created xsi:type="dcterms:W3CDTF">2021-06-28T15:46:16Z</dcterms:created>
  <dcterms:modified xsi:type="dcterms:W3CDTF">2021-06-29T07:49:11Z</dcterms:modified>
</cp:coreProperties>
</file>

<file path=docProps/thumbnail.jpeg>
</file>